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7" r:id="rId2"/>
    <p:sldId id="304" r:id="rId3"/>
    <p:sldId id="280" r:id="rId4"/>
    <p:sldId id="279" r:id="rId5"/>
    <p:sldId id="290" r:id="rId6"/>
    <p:sldId id="309" r:id="rId7"/>
    <p:sldId id="314" r:id="rId8"/>
    <p:sldId id="311" r:id="rId9"/>
    <p:sldId id="313" r:id="rId10"/>
    <p:sldId id="315" r:id="rId11"/>
    <p:sldId id="263" r:id="rId12"/>
    <p:sldId id="308" r:id="rId13"/>
    <p:sldId id="300" r:id="rId14"/>
    <p:sldId id="317" r:id="rId15"/>
    <p:sldId id="316" r:id="rId16"/>
    <p:sldId id="294" r:id="rId17"/>
    <p:sldId id="318" r:id="rId18"/>
    <p:sldId id="319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433244"/>
    <a:srgbClr val="F2E2E5"/>
    <a:srgbClr val="E0B6BD"/>
    <a:srgbClr val="903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Google%20Drive\MF%20Private\Talks\2016-02-24%2060L%20SLF\Global%20AUM%20Divested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i UI"/>
                <a:ea typeface="+mn-ea"/>
                <a:cs typeface="+mn-cs"/>
              </a:defRPr>
            </a:pPr>
            <a:r>
              <a:rPr lang="en-AU" sz="1800" b="1" dirty="0">
                <a:latin typeface="Segoi UI"/>
              </a:rPr>
              <a:t>Global AUM</a:t>
            </a:r>
            <a:r>
              <a:rPr lang="en-AU" sz="1800" b="1" baseline="0" dirty="0">
                <a:latin typeface="Segoi UI"/>
              </a:rPr>
              <a:t> </a:t>
            </a:r>
            <a:r>
              <a:rPr lang="en-AU" sz="1800" b="1" baseline="0" dirty="0" smtClean="0">
                <a:latin typeface="Segoi UI"/>
              </a:rPr>
              <a:t>with divestment announcement</a:t>
            </a:r>
            <a:endParaRPr lang="en-AU" sz="1800" b="1" dirty="0">
              <a:latin typeface="Segoi UI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i UI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Sheet1!$A$1:$B$1</c:f>
              <c:numCache>
                <c:formatCode>mmm\-yy</c:formatCode>
                <c:ptCount val="2"/>
                <c:pt idx="0">
                  <c:v>41883</c:v>
                </c:pt>
                <c:pt idx="1">
                  <c:v>42339</c:v>
                </c:pt>
              </c:numCache>
            </c:numRef>
          </c:cat>
          <c:val>
            <c:numRef>
              <c:f>Sheet1!$A$2:$B$2</c:f>
              <c:numCache>
                <c:formatCode>"$"#,##0</c:formatCode>
                <c:ptCount val="2"/>
                <c:pt idx="0" formatCode="[$$-C09]#,##0;\-[$$-C09]#,##0">
                  <c:v>50000000000</c:v>
                </c:pt>
                <c:pt idx="1">
                  <c:v>3400000000000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8266528"/>
        <c:axId val="1668257280"/>
      </c:barChart>
      <c:catAx>
        <c:axId val="166826652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i UI"/>
                <a:ea typeface="+mn-ea"/>
                <a:cs typeface="+mn-cs"/>
              </a:defRPr>
            </a:pPr>
            <a:endParaRPr lang="en-US"/>
          </a:p>
        </c:txPr>
        <c:crossAx val="1668257280"/>
        <c:crosses val="autoZero"/>
        <c:auto val="0"/>
        <c:lblAlgn val="ctr"/>
        <c:lblOffset val="100"/>
        <c:noMultiLvlLbl val="0"/>
      </c:catAx>
      <c:valAx>
        <c:axId val="166825728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[$$-C09]#,##0;\-[$$-C09]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i UI"/>
                <a:ea typeface="+mn-ea"/>
                <a:cs typeface="+mn-cs"/>
              </a:defRPr>
            </a:pPr>
            <a:endParaRPr lang="en-US"/>
          </a:p>
        </c:txPr>
        <c:crossAx val="1668266528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9.5208765575635814E-3"/>
                <c:y val="0.37715856675066345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i UI"/>
                      <a:ea typeface="+mn-ea"/>
                      <a:cs typeface="+mn-cs"/>
                    </a:defRPr>
                  </a:pPr>
                  <a:r>
                    <a:rPr lang="en-AU" sz="2000">
                      <a:latin typeface="Segoi UI"/>
                    </a:rPr>
                    <a:t>US$ Billion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i UI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0.70058</cdr:x>
      <cdr:y>0.15927</cdr:y>
    </cdr:from>
    <cdr:to>
      <cdr:x>0.92073</cdr:x>
      <cdr:y>0.23691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040897" y="757681"/>
          <a:ext cx="189829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dirty="0">
              <a:latin typeface="Segoi UI"/>
            </a:rPr>
            <a:t>$3.4</a:t>
          </a:r>
          <a:r>
            <a:rPr lang="en-AU" sz="1800" b="1" baseline="0" dirty="0">
              <a:latin typeface="Segoi UI"/>
            </a:rPr>
            <a:t> </a:t>
          </a:r>
          <a:r>
            <a:rPr lang="en-AU" sz="1800" b="1" i="1" u="sng" baseline="0" dirty="0">
              <a:latin typeface="Segoi UI"/>
            </a:rPr>
            <a:t>Trillion</a:t>
          </a:r>
          <a:endParaRPr lang="en-AU" sz="1800" b="1" i="1" u="sng" dirty="0">
            <a:latin typeface="Segoi UI"/>
          </a:endParaRPr>
        </a:p>
      </cdr:txBody>
    </cdr:sp>
  </cdr:relSizeAnchor>
  <cdr:relSizeAnchor xmlns:cdr="http://schemas.openxmlformats.org/drawingml/2006/chartDrawing">
    <cdr:from>
      <cdr:x>0.27726</cdr:x>
      <cdr:y>0.80702</cdr:y>
    </cdr:from>
    <cdr:to>
      <cdr:x>0.44452</cdr:x>
      <cdr:y>0.88465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90774" y="3839145"/>
          <a:ext cx="144215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dirty="0">
              <a:latin typeface="Segoi UI"/>
            </a:rPr>
            <a:t>$50 Billion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90554-14D8-4010-A403-8AD359919CC7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3F2E6-92AA-40F0-BA24-E3677F26D8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8380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4C692-12FF-4C03-9296-6102FF48776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404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4C692-12FF-4C03-9296-6102FF48776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8428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Home loans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3F2E6-92AA-40F0-BA24-E3677F26D83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5379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4C692-12FF-4C03-9296-6102FF48776C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00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 Switch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3F2E6-92AA-40F0-BA24-E3677F26D83B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4075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Insurance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3F2E6-92AA-40F0-BA24-E3677F26D83B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6201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855E-197F-422F-BE2D-DAB719D15BAD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167-E89C-4A57-926F-B6C33B955F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665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855E-197F-422F-BE2D-DAB719D15BAD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167-E89C-4A57-926F-B6C33B955F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689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855E-197F-422F-BE2D-DAB719D15BAD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167-E89C-4A57-926F-B6C33B955F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217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855E-197F-422F-BE2D-DAB719D15BAD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167-E89C-4A57-926F-B6C33B955F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405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855E-197F-422F-BE2D-DAB719D15BAD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167-E89C-4A57-926F-B6C33B955F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353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855E-197F-422F-BE2D-DAB719D15BAD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167-E89C-4A57-926F-B6C33B955F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100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855E-197F-422F-BE2D-DAB719D15BAD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167-E89C-4A57-926F-B6C33B955F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630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855E-197F-422F-BE2D-DAB719D15BAD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167-E89C-4A57-926F-B6C33B955F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036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855E-197F-422F-BE2D-DAB719D15BAD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167-E89C-4A57-926F-B6C33B955F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7678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855E-197F-422F-BE2D-DAB719D15BAD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167-E89C-4A57-926F-B6C33B955F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187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855E-197F-422F-BE2D-DAB719D15BAD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4167-E89C-4A57-926F-B6C33B955F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786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4855E-197F-422F-BE2D-DAB719D15BAD}" type="datetimeFigureOut">
              <a:rPr lang="en-AU" smtClean="0"/>
              <a:t>19/10/2016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84167-E89C-4A57-926F-B6C33B955F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214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marketforces.org.au/banks/compar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://www.superswitch.org.a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7068351" y="2312623"/>
            <a:ext cx="5050666" cy="2375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latin typeface="Segoi UI"/>
              </a:rPr>
              <a:t>Jack </a:t>
            </a:r>
            <a:r>
              <a:rPr lang="en-US" sz="3200" dirty="0" err="1" smtClean="0">
                <a:latin typeface="Segoi UI"/>
              </a:rPr>
              <a:t>Bertolus</a:t>
            </a:r>
            <a:endParaRPr lang="en-US" sz="3200" dirty="0" smtClean="0">
              <a:latin typeface="Segoi UI"/>
            </a:endParaRPr>
          </a:p>
          <a:p>
            <a:pPr marL="0" indent="0">
              <a:buNone/>
            </a:pPr>
            <a:r>
              <a:rPr lang="en-US" sz="3200" dirty="0" smtClean="0">
                <a:latin typeface="Segoi UI"/>
              </a:rPr>
              <a:t>Research Coordinator</a:t>
            </a:r>
          </a:p>
          <a:p>
            <a:pPr marL="0" indent="0">
              <a:buNone/>
            </a:pPr>
            <a:r>
              <a:rPr lang="en-US" sz="3200" dirty="0" err="1" smtClean="0">
                <a:latin typeface="Segoi UI"/>
              </a:rPr>
              <a:t>B.Com</a:t>
            </a:r>
            <a:r>
              <a:rPr lang="en-US" sz="3200" dirty="0" smtClean="0">
                <a:latin typeface="Segoi UI"/>
              </a:rPr>
              <a:t>/</a:t>
            </a:r>
            <a:r>
              <a:rPr lang="en-US" sz="3200" dirty="0" err="1" smtClean="0">
                <a:latin typeface="Segoi UI"/>
              </a:rPr>
              <a:t>B.Sc</a:t>
            </a:r>
            <a:r>
              <a:rPr lang="en-US" sz="3200" dirty="0" smtClean="0">
                <a:latin typeface="Segoi UI"/>
              </a:rPr>
              <a:t> (Monash)</a:t>
            </a:r>
          </a:p>
          <a:p>
            <a:pPr marL="0" indent="0">
              <a:buNone/>
            </a:pPr>
            <a:r>
              <a:rPr lang="en-AU" sz="3200" dirty="0">
                <a:latin typeface="Segoi UI"/>
              </a:rPr>
              <a:t>J</a:t>
            </a:r>
            <a:r>
              <a:rPr lang="en-AU" sz="3200" dirty="0" smtClean="0">
                <a:latin typeface="Segoi UI"/>
              </a:rPr>
              <a:t>ack@marketforces.org.au</a:t>
            </a:r>
            <a:endParaRPr lang="en-AU" sz="3200" dirty="0">
              <a:latin typeface="Segoi U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0" y="1205039"/>
            <a:ext cx="6065949" cy="384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3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13" y="1366585"/>
            <a:ext cx="5299638" cy="5515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350" y="245704"/>
            <a:ext cx="708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SuperSwitch.org.au/</a:t>
            </a:r>
            <a:r>
              <a:rPr lang="en-AU" sz="3600" b="1" dirty="0" err="1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DiggingDeeper</a:t>
            </a:r>
            <a:endParaRPr lang="en-AU" sz="3600" b="1" dirty="0" smtClean="0">
              <a:solidFill>
                <a:srgbClr val="433244"/>
              </a:solidFill>
              <a:latin typeface="Akzidenz-Grotesk BQ Condensed" pitchFamily="50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350" y="1195736"/>
            <a:ext cx="6710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Exploration expenditure by ASX </a:t>
            </a:r>
            <a:r>
              <a:rPr lang="en-AU" sz="2400" dirty="0" err="1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Co’s</a:t>
            </a:r>
            <a:r>
              <a:rPr lang="en-AU" sz="24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, 12-16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970744"/>
              </p:ext>
            </p:extLst>
          </p:nvPr>
        </p:nvGraphicFramePr>
        <p:xfrm>
          <a:off x="231352" y="1750982"/>
          <a:ext cx="6285753" cy="795624"/>
        </p:xfrm>
        <a:graphic>
          <a:graphicData uri="http://schemas.openxmlformats.org/drawingml/2006/table">
            <a:tbl>
              <a:tblPr/>
              <a:tblGrid>
                <a:gridCol w="2095251"/>
                <a:gridCol w="2095251"/>
                <a:gridCol w="2095251"/>
              </a:tblGrid>
              <a:tr h="3911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300" dirty="0" smtClean="0">
                          <a:effectLst/>
                        </a:rPr>
                        <a:t>Australia</a:t>
                      </a:r>
                      <a:endParaRPr lang="en-AU" sz="2300" dirty="0">
                        <a:effectLst/>
                      </a:endParaRPr>
                    </a:p>
                  </a:txBody>
                  <a:tcPr marL="35469" marR="35469" marT="23646" marB="2364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300" dirty="0">
                          <a:effectLst/>
                        </a:rPr>
                        <a:t>International</a:t>
                      </a:r>
                    </a:p>
                  </a:txBody>
                  <a:tcPr marL="35469" marR="35469" marT="23646" marB="2364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300">
                          <a:effectLst/>
                        </a:rPr>
                        <a:t>Total</a:t>
                      </a:r>
                    </a:p>
                  </a:txBody>
                  <a:tcPr marL="35469" marR="35469" marT="23646" marB="2364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1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300" dirty="0" smtClean="0">
                          <a:effectLst/>
                        </a:rPr>
                        <a:t>$4,464m</a:t>
                      </a:r>
                      <a:endParaRPr lang="en-AU" sz="2300" dirty="0">
                        <a:effectLst/>
                      </a:endParaRPr>
                    </a:p>
                  </a:txBody>
                  <a:tcPr marL="35469" marR="35469" marT="23646" marB="2364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300" dirty="0" smtClean="0">
                          <a:effectLst/>
                        </a:rPr>
                        <a:t>$8,221m</a:t>
                      </a:r>
                      <a:endParaRPr lang="en-AU" sz="2300" dirty="0">
                        <a:effectLst/>
                      </a:endParaRPr>
                    </a:p>
                  </a:txBody>
                  <a:tcPr marL="35469" marR="35469" marT="23646" marB="2364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300" dirty="0" smtClean="0">
                          <a:effectLst/>
                        </a:rPr>
                        <a:t>$12,685m</a:t>
                      </a:r>
                      <a:endParaRPr lang="en-AU" sz="2300" dirty="0">
                        <a:effectLst/>
                      </a:endParaRPr>
                    </a:p>
                  </a:txBody>
                  <a:tcPr marL="35469" marR="35469" marT="23646" marB="2364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79" y="2485429"/>
            <a:ext cx="3392459" cy="2608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39" y="4684384"/>
            <a:ext cx="4141155" cy="211733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874242" y="4527784"/>
            <a:ext cx="1748284" cy="717026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280619" y="4533363"/>
            <a:ext cx="1388172" cy="970919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70" y="4974947"/>
            <a:ext cx="1146698" cy="11419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0" y="5093789"/>
            <a:ext cx="1146698" cy="114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9946" y="344942"/>
            <a:ext cx="798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AU" sz="3600" b="1" dirty="0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ivestment Movement is Global</a:t>
            </a:r>
            <a:endParaRPr lang="en-AU" sz="3600" b="1" dirty="0">
              <a:solidFill>
                <a:srgbClr val="433244"/>
              </a:solidFill>
              <a:latin typeface="Akzidenz-Grotesk BQ Condensed" pitchFamily="50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4755" y="5947209"/>
            <a:ext cx="57146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In 15 months it grew by </a:t>
            </a:r>
            <a:r>
              <a:rPr lang="en-AU" sz="2800" i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68 times</a:t>
            </a:r>
            <a:r>
              <a:rPr lang="en-AU" sz="2800" dirty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803455"/>
              </p:ext>
            </p:extLst>
          </p:nvPr>
        </p:nvGraphicFramePr>
        <p:xfrm>
          <a:off x="1666351" y="1090634"/>
          <a:ext cx="8622709" cy="4757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474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4856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7151" y="605073"/>
            <a:ext cx="7323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en-US" sz="3600" b="1" dirty="0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AU" sz="3600" b="1" dirty="0" err="1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nks</a:t>
            </a:r>
            <a:r>
              <a:rPr lang="en-AU" sz="3600" b="1" dirty="0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 Comparison Table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7151" y="1868439"/>
            <a:ext cx="551766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  <a:hlinkClick r:id="rId2"/>
              </a:rPr>
              <a:t>http://</a:t>
            </a:r>
            <a:r>
              <a:rPr lang="en-AU" sz="20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  <a:hlinkClick r:id="rId2"/>
              </a:rPr>
              <a:t>www.marketforces.org.au/banks/compare</a:t>
            </a:r>
            <a:endParaRPr lang="en-AU" sz="2000" dirty="0" smtClean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AU" sz="2400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AU" sz="24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Since 2008, the big four Australian banks </a:t>
            </a:r>
            <a:r>
              <a:rPr lang="en-US" sz="24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–</a:t>
            </a:r>
            <a:r>
              <a:rPr lang="en-AU" sz="24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 ANZ, </a:t>
            </a:r>
            <a:r>
              <a:rPr lang="en-AU" sz="2400" dirty="0" err="1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CommBank</a:t>
            </a:r>
            <a:r>
              <a:rPr lang="en-AU" sz="24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, NAB and Westpac have loaned </a:t>
            </a:r>
            <a:r>
              <a:rPr lang="en-AU" sz="2400" i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at least</a:t>
            </a:r>
            <a:r>
              <a:rPr lang="en-AU" sz="24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 $50 billion to fossil fuel projects in Australia.</a:t>
            </a:r>
          </a:p>
          <a:p>
            <a:endParaRPr lang="en-AU" sz="2400" b="1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AU" sz="2400" b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Take action</a:t>
            </a:r>
            <a:endParaRPr lang="en-AU" sz="2400" dirty="0" smtClean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i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Tell them to stop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i="1" dirty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Banks on </a:t>
            </a:r>
            <a:r>
              <a:rPr lang="en-AU" sz="2400" i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notice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i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How </a:t>
            </a:r>
            <a:r>
              <a:rPr lang="en-AU" sz="2400" i="1" dirty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to Switch Banks and Make it Count</a:t>
            </a:r>
            <a:endParaRPr lang="en-AU" sz="2400" b="1" i="1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811" y="1958090"/>
            <a:ext cx="5873578" cy="37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5449"/>
            <a:ext cx="12195493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0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860"/>
            <a:ext cx="12192000" cy="400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0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2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6308" y="621031"/>
            <a:ext cx="2441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Super Switch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823" y="1861372"/>
            <a:ext cx="4359287" cy="489364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www.superswitch.org.au</a:t>
            </a:r>
            <a:r>
              <a:rPr lang="en-AU" sz="2400" dirty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en-AU" sz="2400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AU" sz="2400" dirty="0" err="1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SuperSwitch</a:t>
            </a:r>
            <a:r>
              <a:rPr lang="en-AU" sz="24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 was launched in September 2014.</a:t>
            </a:r>
          </a:p>
          <a:p>
            <a:endParaRPr lang="en-AU" sz="2400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AU" sz="24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Identifies exposure to fossil fuels in 40 of Australia’s largest superannuation funds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sz="2400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AU" sz="24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Helps you </a:t>
            </a:r>
            <a:r>
              <a:rPr lang="en-AU" sz="2400" b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take action!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i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Divest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i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Disclose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i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Browse other funds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594" y="1861372"/>
            <a:ext cx="6956261" cy="346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7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9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1412" y="85725"/>
            <a:ext cx="2581275" cy="871538"/>
          </a:xfrm>
        </p:spPr>
        <p:txBody>
          <a:bodyPr>
            <a:noAutofit/>
          </a:bodyPr>
          <a:lstStyle/>
          <a:p>
            <a:pPr algn="ctr"/>
            <a:r>
              <a:rPr lang="en-AU" sz="6000" dirty="0" smtClean="0">
                <a:latin typeface="Akzidenz-Grotesk BQ Condensed" pitchFamily="50" charset="0"/>
              </a:rPr>
              <a:t>Insurance</a:t>
            </a:r>
            <a:endParaRPr lang="en-AU" sz="6000" dirty="0">
              <a:latin typeface="Akzidenz-Grotesk BQ Condensed" pitchFamily="50" charset="0"/>
            </a:endParaRPr>
          </a:p>
        </p:txBody>
      </p:sp>
      <p:pic>
        <p:nvPicPr>
          <p:cNvPr id="1026" name="Picture 2" descr="https://pbs.twimg.com/media/CRpZhyXU8AAacr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1104899"/>
            <a:ext cx="5552281" cy="55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76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665" y="5249425"/>
            <a:ext cx="4118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Jack </a:t>
            </a:r>
            <a:r>
              <a:rPr lang="en-AU" sz="2400" b="1" dirty="0" err="1" smtClean="0">
                <a:solidFill>
                  <a:schemeClr val="bg1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Bertolus</a:t>
            </a:r>
            <a:endParaRPr lang="en-AU" sz="2400" b="1" dirty="0" smtClean="0">
              <a:solidFill>
                <a:schemeClr val="bg1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AU" sz="2400" b="1" dirty="0" smtClean="0">
                <a:solidFill>
                  <a:schemeClr val="bg1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Jack@marketforces.org.au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72376" y="1792409"/>
            <a:ext cx="4247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Segoi UI"/>
              </a:rPr>
              <a:t>m</a:t>
            </a:r>
            <a:r>
              <a:rPr lang="en-US" sz="3200" b="1" dirty="0" err="1" smtClean="0">
                <a:solidFill>
                  <a:schemeClr val="bg1"/>
                </a:solidFill>
                <a:latin typeface="Segoi UI"/>
              </a:rPr>
              <a:t>arketforces.org.au</a:t>
            </a:r>
            <a:endParaRPr lang="en-US" sz="3200" b="1" dirty="0" smtClean="0">
              <a:solidFill>
                <a:schemeClr val="bg1"/>
              </a:solidFill>
              <a:latin typeface="Segoi UI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Segoi UI"/>
              </a:rPr>
              <a:t>s</a:t>
            </a:r>
            <a:r>
              <a:rPr lang="en-US" sz="3200" b="1" dirty="0" err="1" smtClean="0">
                <a:solidFill>
                  <a:schemeClr val="bg1"/>
                </a:solidFill>
                <a:latin typeface="Segoi UI"/>
              </a:rPr>
              <a:t>uperswitch.org.au</a:t>
            </a:r>
            <a:endParaRPr lang="en-US" sz="3200" b="1" dirty="0">
              <a:solidFill>
                <a:schemeClr val="bg1"/>
              </a:solidFill>
              <a:latin typeface="Segoi UI"/>
            </a:endParaRPr>
          </a:p>
        </p:txBody>
      </p:sp>
    </p:spTree>
    <p:extLst>
      <p:ext uri="{BB962C8B-B14F-4D97-AF65-F5344CB8AC3E}">
        <p14:creationId xmlns:p14="http://schemas.microsoft.com/office/powerpoint/2010/main" val="369040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834" y="5492369"/>
            <a:ext cx="11560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Exposing institutions that are financing environmentally </a:t>
            </a:r>
            <a:r>
              <a:rPr lang="en-AU" sz="3200" dirty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destructive fossil fuel </a:t>
            </a:r>
            <a:r>
              <a:rPr lang="en-AU" sz="32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projects. Encourage better practice.</a:t>
            </a:r>
            <a:endParaRPr lang="en-AU" sz="3200" dirty="0" smtClean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211" y="453726"/>
            <a:ext cx="7989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Who are Market Forces?</a:t>
            </a:r>
            <a:endParaRPr lang="en-AU" sz="4400" b="1" dirty="0">
              <a:solidFill>
                <a:srgbClr val="433244"/>
              </a:solidFill>
              <a:latin typeface="Akzidenz-Grotesk BQ Condensed" pitchFamily="50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5" y="2350786"/>
            <a:ext cx="2834199" cy="1012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5" y="4299164"/>
            <a:ext cx="3002294" cy="442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211" y="1914253"/>
            <a:ext cx="201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Segoi UI"/>
              </a:rPr>
              <a:t>Affiliate project of:</a:t>
            </a:r>
            <a:endParaRPr lang="en-AU" dirty="0">
              <a:latin typeface="Segoi U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542" y="377563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Segoi UI"/>
              </a:rPr>
              <a:t>Member of:</a:t>
            </a:r>
            <a:endParaRPr lang="en-AU" dirty="0">
              <a:latin typeface="Segoi U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8862">
            <a:off x="5286870" y="2816620"/>
            <a:ext cx="1855122" cy="1604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1"/>
          <a:stretch/>
        </p:blipFill>
        <p:spPr>
          <a:xfrm>
            <a:off x="8633310" y="3660909"/>
            <a:ext cx="2721315" cy="144775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6985686" y="2769476"/>
            <a:ext cx="1400433" cy="387179"/>
          </a:xfrm>
          <a:prstGeom prst="straightConnector1">
            <a:avLst/>
          </a:prstGeom>
          <a:ln w="76200">
            <a:solidFill>
              <a:srgbClr val="43324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75808" y="3939073"/>
            <a:ext cx="1442172" cy="403756"/>
          </a:xfrm>
          <a:prstGeom prst="straightConnector1">
            <a:avLst/>
          </a:prstGeom>
          <a:ln w="76200">
            <a:solidFill>
              <a:srgbClr val="43324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&quot;No&quot; Symbol 15"/>
          <p:cNvSpPr/>
          <p:nvPr/>
        </p:nvSpPr>
        <p:spPr>
          <a:xfrm>
            <a:off x="7195750" y="3682679"/>
            <a:ext cx="980303" cy="916543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007" y="2388937"/>
            <a:ext cx="881401" cy="10087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1"/>
          <a:stretch/>
        </p:blipFill>
        <p:spPr>
          <a:xfrm>
            <a:off x="8633309" y="1835315"/>
            <a:ext cx="2721315" cy="15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8885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smtClean="0">
                <a:solidFill>
                  <a:schemeClr val="bg1"/>
                </a:solidFill>
                <a:latin typeface="Akzidenz-Grotesk BQ Condensed" pitchFamily="50" charset="0"/>
              </a:rPr>
              <a:t>Where we work…</a:t>
            </a:r>
            <a:endParaRPr lang="en-AU" sz="6000" dirty="0">
              <a:solidFill>
                <a:schemeClr val="bg1"/>
              </a:solidFill>
              <a:latin typeface="Akzidenz-Grotesk BQ Condensed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42" y="-2286001"/>
            <a:ext cx="12937441" cy="9703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915" y="182880"/>
            <a:ext cx="1969435" cy="27785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15" y="176788"/>
            <a:ext cx="1969435" cy="27846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415" y="3364957"/>
            <a:ext cx="4259936" cy="30079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77327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33" y="232825"/>
            <a:ext cx="798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Carbon Budget</a:t>
            </a:r>
            <a:endParaRPr lang="en-AU" sz="3600" b="1" dirty="0">
              <a:solidFill>
                <a:srgbClr val="433244"/>
              </a:solidFill>
              <a:latin typeface="Akzidenz-Grotesk BQ Condensed" pitchFamily="50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7" b="11851"/>
          <a:stretch/>
        </p:blipFill>
        <p:spPr>
          <a:xfrm>
            <a:off x="5340331" y="139054"/>
            <a:ext cx="6585506" cy="60425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977" y="1449981"/>
            <a:ext cx="4888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50% chance of avoiding 2</a:t>
            </a:r>
            <a:r>
              <a:rPr lang="en-AU" sz="2800" dirty="0" smtClean="0">
                <a:latin typeface="Segoi UI"/>
              </a:rPr>
              <a:t>°</a:t>
            </a:r>
            <a:r>
              <a:rPr lang="en-AU" sz="28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C:</a:t>
            </a:r>
            <a:endParaRPr lang="en-AU" sz="2800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971" y="6421718"/>
            <a:ext cx="10655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Source: Steffen, W (Climate Council </a:t>
            </a:r>
            <a:r>
              <a:rPr lang="en-AU" sz="1400" b="1" dirty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of Australia, 2015). </a:t>
            </a:r>
            <a:r>
              <a:rPr lang="en-AU" sz="1400" b="1" dirty="0" err="1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Unburnable</a:t>
            </a:r>
            <a:r>
              <a:rPr lang="en-AU" sz="1400" b="1" dirty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 Carbon: why we need to leave fossil fuels in the </a:t>
            </a:r>
            <a:r>
              <a:rPr lang="en-AU" sz="1400" b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ground. </a:t>
            </a:r>
            <a:endParaRPr lang="en-AU" sz="1400" b="1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9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6434" y="1127038"/>
            <a:ext cx="102395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AU" sz="30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Opposite of investment</a:t>
            </a:r>
          </a:p>
          <a:p>
            <a:pPr marL="342900" indent="-342900">
              <a:buFont typeface="Arial"/>
              <a:buChar char="•"/>
            </a:pPr>
            <a:endParaRPr lang="en-AU" sz="3000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AU" sz="30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Moral/ethica</a:t>
            </a:r>
            <a:r>
              <a:rPr lang="en-AU" sz="3000" dirty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l</a:t>
            </a:r>
            <a:endParaRPr lang="en-AU" sz="3000" dirty="0" smtClean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AU" sz="3000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AU" sz="30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Strip social license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6434" y="330983"/>
            <a:ext cx="798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Divestment</a:t>
            </a:r>
            <a:endParaRPr lang="en-AU" sz="3600" b="1" dirty="0">
              <a:solidFill>
                <a:srgbClr val="433244"/>
              </a:solidFill>
              <a:latin typeface="Akzidenz-Grotesk BQ Condensed" pitchFamily="50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6434" y="4008320"/>
            <a:ext cx="10874101" cy="230832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en-AU" sz="2400" i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“If </a:t>
            </a:r>
            <a:r>
              <a:rPr lang="en-AU" sz="2400" i="1" dirty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global ambitions to limit global warming to less than 2 degrees Celsius become a reality, many fossil fuel resources will become unburnable and their financial value will be dramatically </a:t>
            </a:r>
            <a:r>
              <a:rPr lang="en-AU" sz="2400" i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reduced”</a:t>
            </a:r>
          </a:p>
          <a:p>
            <a:endParaRPr lang="en-AU" sz="2400" i="1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AU" sz="2400" i="1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    </a:t>
            </a:r>
            <a:r>
              <a:rPr lang="en-AU" sz="24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- Christine </a:t>
            </a:r>
            <a:r>
              <a:rPr lang="en-AU" sz="2400" dirty="0" err="1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Tørklep</a:t>
            </a:r>
            <a:r>
              <a:rPr lang="en-AU" sz="2400" dirty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sz="2400" dirty="0" err="1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Meisingset</a:t>
            </a:r>
            <a:r>
              <a:rPr lang="en-AU" sz="24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en-AU" sz="2400" dirty="0" err="1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Storebrand</a:t>
            </a:r>
            <a:r>
              <a:rPr lang="en-AU" sz="24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, $75 billion funds under management</a:t>
            </a:r>
            <a:endParaRPr lang="en-AU" sz="2400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7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3958" y="310097"/>
            <a:ext cx="798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Fracking finance</a:t>
            </a:r>
            <a:endParaRPr lang="en-AU" sz="3600" b="1" dirty="0">
              <a:solidFill>
                <a:srgbClr val="433244"/>
              </a:solidFill>
              <a:latin typeface="Akzidenz-Grotesk BQ Condensed" pitchFamily="50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49" y="1366637"/>
            <a:ext cx="4103582" cy="5375453"/>
          </a:xfrm>
        </p:spPr>
      </p:pic>
      <p:sp>
        <p:nvSpPr>
          <p:cNvPr id="8" name="Rectangle 7"/>
          <p:cNvSpPr/>
          <p:nvPr/>
        </p:nvSpPr>
        <p:spPr>
          <a:xfrm>
            <a:off x="736434" y="1165675"/>
            <a:ext cx="592194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AU" sz="30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Bank loans</a:t>
            </a:r>
          </a:p>
          <a:p>
            <a:pPr marL="342900" indent="-342900">
              <a:buFont typeface="Arial"/>
              <a:buChar char="•"/>
            </a:pPr>
            <a:endParaRPr lang="en-AU" sz="3000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AU" sz="3000" dirty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Financial advice</a:t>
            </a:r>
          </a:p>
          <a:p>
            <a:pPr marL="342900" indent="-342900">
              <a:buFont typeface="Arial"/>
              <a:buChar char="•"/>
            </a:pPr>
            <a:endParaRPr lang="en-AU" sz="3000" dirty="0" smtClean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AU" sz="30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Arranging finance</a:t>
            </a:r>
          </a:p>
          <a:p>
            <a:pPr marL="342900" indent="-342900">
              <a:buFont typeface="Arial"/>
              <a:buChar char="•"/>
            </a:pPr>
            <a:endParaRPr lang="en-AU" sz="3000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AU" sz="30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Ownership (banks / super)</a:t>
            </a:r>
          </a:p>
          <a:p>
            <a:endParaRPr lang="en-AU" sz="3000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AU" sz="30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Insurance / underwriting</a:t>
            </a:r>
          </a:p>
          <a:p>
            <a:pPr marL="342900" indent="-342900">
              <a:buFont typeface="Arial"/>
              <a:buChar char="•"/>
            </a:pPr>
            <a:endParaRPr lang="en-AU" sz="3000" dirty="0">
              <a:solidFill>
                <a:srgbClr val="433244"/>
              </a:solidFill>
              <a:latin typeface="Segoi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AU" sz="3000" dirty="0" smtClean="0">
                <a:solidFill>
                  <a:srgbClr val="433244"/>
                </a:solidFill>
                <a:latin typeface="Segoi UI"/>
                <a:ea typeface="Segoe UI" panose="020B0502040204020203" pitchFamily="34" charset="0"/>
                <a:cs typeface="Segoe UI" panose="020B0502040204020203" pitchFamily="34" charset="0"/>
              </a:rPr>
              <a:t>Interchange of key personnel</a:t>
            </a:r>
          </a:p>
        </p:txBody>
      </p:sp>
    </p:spTree>
    <p:extLst>
      <p:ext uri="{BB962C8B-B14F-4D97-AF65-F5344CB8AC3E}">
        <p14:creationId xmlns:p14="http://schemas.microsoft.com/office/powerpoint/2010/main" val="117382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43943" y="510294"/>
            <a:ext cx="62151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dirty="0" smtClean="0">
                <a:solidFill>
                  <a:srgbClr val="433244"/>
                </a:solidFill>
                <a:latin typeface="Akzidenz-Grotesk BQ Condensed" pitchFamily="50" charset="0"/>
                <a:cs typeface="Segoe UI" panose="020B0502040204020203" pitchFamily="34" charset="0"/>
              </a:rPr>
              <a:t>History of bank lending to fossil fuel industry</a:t>
            </a:r>
            <a:endParaRPr lang="en-AU" sz="4000" dirty="0">
              <a:latin typeface="Akzidenz-Grotesk BQ Condensed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3943" y="1387457"/>
            <a:ext cx="478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u="sng" dirty="0">
                <a:solidFill>
                  <a:schemeClr val="accent1"/>
                </a:solidFill>
              </a:rPr>
              <a:t>https://www.marketforces.org.au/fuelingthefire/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52" y="1926066"/>
            <a:ext cx="9680360" cy="453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3" y="195570"/>
            <a:ext cx="3243687" cy="18359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75"/>
          <a:stretch/>
        </p:blipFill>
        <p:spPr>
          <a:xfrm>
            <a:off x="607743" y="3271233"/>
            <a:ext cx="7299351" cy="3451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105" y="2686458"/>
            <a:ext cx="590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latin typeface="Segoi UI"/>
              </a:rPr>
              <a:t>Cooper unconventional gas</a:t>
            </a:r>
            <a:endParaRPr lang="en-AU" sz="3200" b="1" dirty="0">
              <a:latin typeface="Segoi U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5602"/>
          <a:stretch/>
        </p:blipFill>
        <p:spPr>
          <a:xfrm>
            <a:off x="8164672" y="1359532"/>
            <a:ext cx="3762375" cy="46935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0455" y="195570"/>
            <a:ext cx="5473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latin typeface="Segoi UI"/>
              </a:rPr>
              <a:t>Otway un/conventional gas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 smtClean="0">
                <a:latin typeface="Segoi UI"/>
              </a:rPr>
              <a:t>Bungaloo-1 (C&amp;S)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 smtClean="0">
                <a:latin typeface="Segoi UI"/>
              </a:rPr>
              <a:t>Jolly-1 </a:t>
            </a:r>
            <a:r>
              <a:rPr lang="en-AU" sz="3200" dirty="0">
                <a:latin typeface="Segoi UI"/>
              </a:rPr>
              <a:t>(P&amp;A)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812924" y="1412220"/>
            <a:ext cx="1544931" cy="5761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4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3" y="195570"/>
            <a:ext cx="3243687" cy="1835927"/>
          </a:xfr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975640"/>
              </p:ext>
            </p:extLst>
          </p:nvPr>
        </p:nvGraphicFramePr>
        <p:xfrm>
          <a:off x="800692" y="3021195"/>
          <a:ext cx="5362080" cy="899720"/>
        </p:xfrm>
        <a:graphic>
          <a:graphicData uri="http://schemas.openxmlformats.org/drawingml/2006/table">
            <a:tbl>
              <a:tblPr/>
              <a:tblGrid>
                <a:gridCol w="1340520"/>
                <a:gridCol w="1340520"/>
                <a:gridCol w="1340520"/>
                <a:gridCol w="1340520"/>
              </a:tblGrid>
              <a:tr h="4479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600" b="1" dirty="0">
                          <a:effectLst/>
                          <a:latin typeface="Segoi UI"/>
                        </a:rPr>
                        <a:t>ANZ</a:t>
                      </a:r>
                    </a:p>
                  </a:txBody>
                  <a:tcPr marL="40215" marR="40215" marT="26810" marB="268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600" b="1" dirty="0">
                          <a:effectLst/>
                          <a:latin typeface="Segoi UI"/>
                        </a:rPr>
                        <a:t>CBA</a:t>
                      </a:r>
                    </a:p>
                  </a:txBody>
                  <a:tcPr marL="40215" marR="40215" marT="26810" marB="268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600" b="1" dirty="0">
                          <a:effectLst/>
                          <a:latin typeface="Segoi UI"/>
                        </a:rPr>
                        <a:t>NAB</a:t>
                      </a:r>
                    </a:p>
                  </a:txBody>
                  <a:tcPr marL="40215" marR="40215" marT="26810" marB="268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600" b="1" dirty="0">
                          <a:effectLst/>
                          <a:latin typeface="Segoi UI"/>
                        </a:rPr>
                        <a:t>WBC</a:t>
                      </a:r>
                    </a:p>
                  </a:txBody>
                  <a:tcPr marL="40215" marR="40215" marT="26810" marB="268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600" dirty="0">
                          <a:effectLst/>
                          <a:latin typeface="Segoi UI"/>
                        </a:rPr>
                        <a:t>$</a:t>
                      </a:r>
                      <a:r>
                        <a:rPr lang="en-AU" sz="2600" dirty="0" smtClean="0">
                          <a:effectLst/>
                          <a:latin typeface="Segoi UI"/>
                        </a:rPr>
                        <a:t>288m</a:t>
                      </a:r>
                      <a:endParaRPr lang="en-AU" sz="2600" dirty="0">
                        <a:effectLst/>
                        <a:latin typeface="Segoi UI"/>
                      </a:endParaRPr>
                    </a:p>
                  </a:txBody>
                  <a:tcPr marL="40215" marR="40215" marT="26810" marB="268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600" dirty="0">
                          <a:effectLst/>
                          <a:latin typeface="Segoi UI"/>
                        </a:rPr>
                        <a:t>$</a:t>
                      </a:r>
                      <a:r>
                        <a:rPr lang="en-AU" sz="2600" dirty="0" smtClean="0">
                          <a:effectLst/>
                          <a:latin typeface="Segoi UI"/>
                        </a:rPr>
                        <a:t>438m</a:t>
                      </a:r>
                      <a:endParaRPr lang="en-AU" sz="2600" dirty="0">
                        <a:effectLst/>
                        <a:latin typeface="Segoi UI"/>
                      </a:endParaRPr>
                    </a:p>
                  </a:txBody>
                  <a:tcPr marL="40215" marR="40215" marT="26810" marB="268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600" dirty="0">
                          <a:effectLst/>
                          <a:latin typeface="Segoi UI"/>
                        </a:rPr>
                        <a:t>$</a:t>
                      </a:r>
                      <a:r>
                        <a:rPr lang="en-AU" sz="2600" dirty="0" smtClean="0">
                          <a:effectLst/>
                          <a:latin typeface="Segoi UI"/>
                        </a:rPr>
                        <a:t>150m</a:t>
                      </a:r>
                      <a:endParaRPr lang="en-AU" sz="2600" dirty="0">
                        <a:effectLst/>
                        <a:latin typeface="Segoi UI"/>
                      </a:endParaRPr>
                    </a:p>
                  </a:txBody>
                  <a:tcPr marL="40215" marR="40215" marT="26810" marB="268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600" dirty="0">
                          <a:effectLst/>
                          <a:latin typeface="Segoi UI"/>
                        </a:rPr>
                        <a:t>$</a:t>
                      </a:r>
                      <a:r>
                        <a:rPr lang="en-AU" sz="2600" dirty="0" smtClean="0">
                          <a:effectLst/>
                          <a:latin typeface="Segoi UI"/>
                        </a:rPr>
                        <a:t>0m</a:t>
                      </a:r>
                      <a:endParaRPr lang="en-AU" sz="2600" dirty="0">
                        <a:effectLst/>
                        <a:latin typeface="Segoi UI"/>
                      </a:endParaRPr>
                    </a:p>
                  </a:txBody>
                  <a:tcPr marL="40215" marR="40215" marT="26810" marB="268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00692" y="2413269"/>
            <a:ext cx="3480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b="1" dirty="0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Corporate loans since 2008</a:t>
            </a:r>
            <a:endParaRPr lang="en-AU" sz="2800" b="1" dirty="0">
              <a:latin typeface="Akzidenz-Grotesk BQ Condensed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8545" y="463611"/>
            <a:ext cx="5862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Fossil fuel exploration expenditure, 2012-2016</a:t>
            </a:r>
            <a:endParaRPr lang="en-AU" sz="2800" b="1" dirty="0">
              <a:latin typeface="Akzidenz-Grotesk BQ Condensed" pitchFamily="50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33449"/>
              </p:ext>
            </p:extLst>
          </p:nvPr>
        </p:nvGraphicFramePr>
        <p:xfrm>
          <a:off x="3181387" y="1097535"/>
          <a:ext cx="5556834" cy="795624"/>
        </p:xfrm>
        <a:graphic>
          <a:graphicData uri="http://schemas.openxmlformats.org/drawingml/2006/table">
            <a:tbl>
              <a:tblPr/>
              <a:tblGrid>
                <a:gridCol w="1852278"/>
                <a:gridCol w="1852278"/>
                <a:gridCol w="1852278"/>
              </a:tblGrid>
              <a:tr h="3911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300" dirty="0" smtClean="0">
                          <a:effectLst/>
                          <a:latin typeface="Segoi UI"/>
                        </a:rPr>
                        <a:t>Australia</a:t>
                      </a:r>
                      <a:endParaRPr lang="en-AU" sz="2300" dirty="0">
                        <a:effectLst/>
                        <a:latin typeface="Segoi UI"/>
                      </a:endParaRPr>
                    </a:p>
                  </a:txBody>
                  <a:tcPr marL="35469" marR="35469" marT="23646" marB="2364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300" dirty="0">
                          <a:effectLst/>
                          <a:latin typeface="Segoi UI"/>
                        </a:rPr>
                        <a:t>International</a:t>
                      </a:r>
                    </a:p>
                  </a:txBody>
                  <a:tcPr marL="35469" marR="35469" marT="23646" marB="2364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300">
                          <a:effectLst/>
                          <a:latin typeface="Segoi UI"/>
                        </a:rPr>
                        <a:t>Total</a:t>
                      </a:r>
                    </a:p>
                  </a:txBody>
                  <a:tcPr marL="35469" marR="35469" marT="23646" marB="2364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1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300" dirty="0">
                          <a:effectLst/>
                          <a:latin typeface="Segoi UI"/>
                        </a:rPr>
                        <a:t>$</a:t>
                      </a:r>
                      <a:r>
                        <a:rPr lang="en-AU" sz="2300" dirty="0" smtClean="0">
                          <a:effectLst/>
                          <a:latin typeface="Segoi UI"/>
                        </a:rPr>
                        <a:t>512m</a:t>
                      </a:r>
                      <a:endParaRPr lang="en-AU" sz="2300" dirty="0">
                        <a:effectLst/>
                        <a:latin typeface="Segoi UI"/>
                      </a:endParaRPr>
                    </a:p>
                  </a:txBody>
                  <a:tcPr marL="35469" marR="35469" marT="23646" marB="2364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300" dirty="0">
                          <a:effectLst/>
                          <a:latin typeface="Segoi UI"/>
                        </a:rPr>
                        <a:t>$</a:t>
                      </a:r>
                      <a:r>
                        <a:rPr lang="en-AU" sz="2300" dirty="0" smtClean="0">
                          <a:effectLst/>
                          <a:latin typeface="Segoi UI"/>
                        </a:rPr>
                        <a:t>72m</a:t>
                      </a:r>
                      <a:endParaRPr lang="en-AU" sz="2300" dirty="0">
                        <a:effectLst/>
                        <a:latin typeface="Segoi UI"/>
                      </a:endParaRPr>
                    </a:p>
                  </a:txBody>
                  <a:tcPr marL="35469" marR="35469" marT="23646" marB="2364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300" dirty="0">
                          <a:effectLst/>
                          <a:latin typeface="Segoi UI"/>
                        </a:rPr>
                        <a:t>$</a:t>
                      </a:r>
                      <a:r>
                        <a:rPr lang="en-AU" sz="2300" dirty="0" smtClean="0">
                          <a:effectLst/>
                          <a:latin typeface="Segoi UI"/>
                        </a:rPr>
                        <a:t>584m</a:t>
                      </a:r>
                      <a:endParaRPr lang="en-AU" sz="2300" dirty="0">
                        <a:effectLst/>
                        <a:latin typeface="Segoi UI"/>
                      </a:endParaRPr>
                    </a:p>
                  </a:txBody>
                  <a:tcPr marL="35469" marR="35469" marT="23646" marB="2364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1" y="4287569"/>
            <a:ext cx="4670285" cy="23978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71834" y="5137573"/>
            <a:ext cx="553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latin typeface="Segoi UI"/>
              </a:rPr>
              <a:t>(Almost) all super invests</a:t>
            </a:r>
            <a:endParaRPr lang="en-AU" sz="3600" dirty="0">
              <a:latin typeface="Segoi UI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687719"/>
              </p:ext>
            </p:extLst>
          </p:nvPr>
        </p:nvGraphicFramePr>
        <p:xfrm>
          <a:off x="6942137" y="2962162"/>
          <a:ext cx="4953536" cy="1615440"/>
        </p:xfrm>
        <a:graphic>
          <a:graphicData uri="http://schemas.openxmlformats.org/drawingml/2006/table">
            <a:tbl>
              <a:tblPr/>
              <a:tblGrid>
                <a:gridCol w="2476768"/>
                <a:gridCol w="2476768"/>
              </a:tblGrid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AU" sz="2400" dirty="0">
                          <a:effectLst/>
                          <a:latin typeface="Segoi UI"/>
                        </a:rPr>
                        <a:t>SA Liberals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400" dirty="0">
                          <a:effectLst/>
                          <a:latin typeface="Segoi UI"/>
                        </a:rPr>
                        <a:t>$226,300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AU" sz="2400" dirty="0">
                          <a:effectLst/>
                          <a:latin typeface="Segoi UI"/>
                        </a:rPr>
                        <a:t>SA ALP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400">
                          <a:effectLst/>
                          <a:latin typeface="Segoi UI"/>
                        </a:rPr>
                        <a:t>$50,000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AU" sz="2400">
                          <a:effectLst/>
                          <a:latin typeface="Segoi UI"/>
                        </a:rPr>
                        <a:t>Federal Liberals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400" dirty="0">
                          <a:effectLst/>
                          <a:latin typeface="Segoi UI"/>
                        </a:rPr>
                        <a:t>$170,000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AU" sz="2400" b="1">
                          <a:effectLst/>
                          <a:latin typeface="Segoi UI"/>
                        </a:rPr>
                        <a:t>Total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2400" b="1" dirty="0">
                          <a:effectLst/>
                          <a:latin typeface="Segoi UI"/>
                        </a:rPr>
                        <a:t>$446,300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6819138" y="2376434"/>
            <a:ext cx="3838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b="1" dirty="0" smtClean="0">
                <a:solidFill>
                  <a:srgbClr val="433244"/>
                </a:solidFill>
                <a:latin typeface="Akzidenz-Grotesk BQ Condensed" pitchFamily="50" charset="0"/>
                <a:ea typeface="Segoe UI" panose="020B0502040204020203" pitchFamily="34" charset="0"/>
                <a:cs typeface="Segoe UI" panose="020B0502040204020203" pitchFamily="34" charset="0"/>
              </a:rPr>
              <a:t>Political donations since FY11</a:t>
            </a:r>
            <a:endParaRPr lang="en-AU" sz="2800" b="1" dirty="0">
              <a:latin typeface="Akzidenz-Grotesk BQ Condens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45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2215</TotalTime>
  <Words>380</Words>
  <Application>Microsoft Office PowerPoint</Application>
  <PresentationFormat>Widescreen</PresentationFormat>
  <Paragraphs>112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Akzidenz-Grotesk BQ Condensed</vt:lpstr>
      <vt:lpstr>Arial</vt:lpstr>
      <vt:lpstr>Calibri</vt:lpstr>
      <vt:lpstr>Calibri Light</vt:lpstr>
      <vt:lpstr>Segoe UI</vt:lpstr>
      <vt:lpstr>Segoi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Insurance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Julien</dc:creator>
  <cp:lastModifiedBy>Jack</cp:lastModifiedBy>
  <cp:revision>160</cp:revision>
  <dcterms:created xsi:type="dcterms:W3CDTF">2013-10-16T22:54:56Z</dcterms:created>
  <dcterms:modified xsi:type="dcterms:W3CDTF">2016-10-19T05:34:40Z</dcterms:modified>
</cp:coreProperties>
</file>